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7" r:id="rId4"/>
    <p:sldId id="267" r:id="rId5"/>
    <p:sldId id="268" r:id="rId6"/>
    <p:sldId id="270" r:id="rId7"/>
    <p:sldId id="271" r:id="rId8"/>
    <p:sldId id="272" r:id="rId9"/>
    <p:sldId id="257" r:id="rId10"/>
    <p:sldId id="269" r:id="rId11"/>
    <p:sldId id="258" r:id="rId12"/>
    <p:sldId id="279" r:id="rId13"/>
    <p:sldId id="259" r:id="rId14"/>
    <p:sldId id="260" r:id="rId15"/>
    <p:sldId id="261" r:id="rId16"/>
    <p:sldId id="273" r:id="rId17"/>
    <p:sldId id="274" r:id="rId18"/>
    <p:sldId id="263" r:id="rId19"/>
    <p:sldId id="276" r:id="rId20"/>
    <p:sldId id="275" r:id="rId21"/>
    <p:sldId id="264" r:id="rId22"/>
    <p:sldId id="277" r:id="rId23"/>
    <p:sldId id="265" r:id="rId24"/>
    <p:sldId id="278" r:id="rId25"/>
    <p:sldId id="280" r:id="rId26"/>
    <p:sldId id="281" r:id="rId27"/>
    <p:sldId id="283" r:id="rId28"/>
    <p:sldId id="284" r:id="rId29"/>
    <p:sldId id="286" r:id="rId30"/>
    <p:sldId id="288" r:id="rId31"/>
    <p:sldId id="285" r:id="rId32"/>
    <p:sldId id="289" r:id="rId33"/>
    <p:sldId id="290" r:id="rId34"/>
    <p:sldId id="282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1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0E5-2E5C-1056-A532-685231F7D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A1414-5EFF-6554-102E-2E5C9B393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B304C-51DB-650A-708A-1885D0B4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02D6-E488-C389-20E9-2C2C2A13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6B45A-7917-BE09-50DE-D3B986E2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57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E50B-35D7-2AA7-1E08-CF9F5464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10BA4-EC48-344B-BCB3-3F8449E28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BB81-4AFF-C502-6212-F18B7B9B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D61C-A7D4-B16A-D3C5-32727186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4CE6-08C2-4233-56F6-1B9D9D7C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2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CC84D5-464F-377B-0A2A-F494714F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E541E-B4F9-6946-C14F-48A2439C1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C551E-497C-6247-F14F-EF1A746D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80FCE-1FD4-A10D-E18C-8338578E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C252F-8C93-B0E2-60BD-1CB32312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23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0364-3CC6-3789-B54D-3F998DC2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74B6-66C6-8F6B-5534-77930AC0B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95B1D-E649-C15F-9631-7724FCA7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6B32D-12D0-E701-2005-DF82B9FE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642B-C19E-1F47-EBE7-CCEBF50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61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B143-5BCF-655C-6E64-6BBEFBC8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BFE01-7C6F-4931-08CF-9D0C76E83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369F8-1B47-DDD9-2E74-8C38ED71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D8432-1B86-CF69-85C2-1FF0866A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4F7C0-70F9-B7DE-8AC3-4E6E300E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7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E414-9647-F137-1342-0CF515F8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D8E19-ACAC-C361-AB82-AEF185AB9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3D55D-195C-DEE3-006B-B577B86EF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17F30-610E-E09F-80A2-529FADB8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A0347-C6FC-E50C-4C80-9F09E868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CDFAC-2213-A55D-A2F6-7FA4ED84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73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CA2D-22FD-7992-4E99-7CCFB257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84873-5D4A-A5FE-56DD-4B8D9E1EE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695C-9D61-670E-6BC7-3BA0225D1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39B94-DFE4-DD02-675B-3FC484F3C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750E3-5762-7C88-F21A-06F18ADD9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BC924-39CD-1826-8D97-BB61CE0B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CCF64-A4C2-D5A6-439A-163C08DC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14DEA-24AD-71FF-9D70-A74F5B3A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99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7B2F-9FDD-FB46-D7AA-7E3E69C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FC91A-43ED-E606-4133-A2CDA185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2E511-F6E2-8DC5-DF4F-1C09E6E2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01C2-C54C-9C43-12A7-A922CEE4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582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5C1D4-32B8-0D1D-2542-4AEE4549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DAA38-B6BE-A7FE-91F9-73B37F31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D39F6-1C12-1242-20C2-A6EF70BF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85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FC98-473F-989D-3C7B-8010C57A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12F47-D5EE-746F-5391-3F91F07CE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1592C-347D-AB0B-E967-D48873168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17C74-5478-48E5-09AE-35A08D2A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923DE-91DE-ECDD-23B0-3E80F33A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016FC-F41C-60A3-A74A-9138CE47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11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4C6-B215-2422-7EF3-16139DE3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A477B-7D84-24CC-0E39-99174015D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F7AAE-4B9A-E743-E645-795EF5C1A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9CC3D-A02B-95FC-5E25-BAE1C78E1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5F3E5-C6B8-0433-CB62-561C0762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6ED47-BE1C-F597-D8CA-555CE1F1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58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9DB88-ED67-BA22-1309-5918D000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851D3-4B1E-5569-70AD-9964B86C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89C41-8A8D-6364-0576-51EC1F4FA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4FDA4-255D-4E10-A77D-2877B038853D}" type="datetimeFigureOut">
              <a:rPr lang="en-CA" smtClean="0"/>
              <a:t>2023-10-19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655D7-DAAE-421F-9CD5-C9F0F9D80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E5E50-7739-0D5A-00D1-D3675E158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68B51-4B6C-4CDE-88DD-3F7F6381B5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56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inoflynn.com/2016/07/getting-root-on-philips-hue-bridge-2-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ybergibbons.com/hardware-hacking/recovering-firmware-through-u-boo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BnOP4qZgYk" TargetMode="External"/><Relationship Id="rId2" Type="http://schemas.openxmlformats.org/officeDocument/2006/relationships/hyperlink" Target="https://github.com/colinoflynn/raymarine-axiom-rescu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fp.recon.cx/2023/talk/JBQEM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.android.com/docs/setup/build/runnin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31F6-9C28-909B-E4C3-8C1185574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0x303 – Embedded Linux/Android</a:t>
            </a:r>
            <a:br>
              <a:rPr lang="en-CA" dirty="0"/>
            </a:br>
            <a:r>
              <a:rPr lang="en-CA" dirty="0"/>
              <a:t>Firmware &amp;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A8819-B02B-D69B-0EDD-E4CAB5EFC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640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71B0-B066-C578-4825-B14D9ECE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FCC Check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FE7D8-BA05-C39E-84DB-45409CF2B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56" y="1690688"/>
            <a:ext cx="528917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C45D7-D5D1-8AEE-DB6D-5AB1EB84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92" y="1690688"/>
            <a:ext cx="5077043" cy="44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6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9369-8922-06C4-EDA2-6D90097B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Reminder on Flash Locations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13194E-B1FC-2DAC-2E1F-3F30632A605F}"/>
              </a:ext>
            </a:extLst>
          </p:cNvPr>
          <p:cNvSpPr/>
          <p:nvPr/>
        </p:nvSpPr>
        <p:spPr>
          <a:xfrm>
            <a:off x="1856762" y="2870291"/>
            <a:ext cx="3305299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35503F-045C-0D6E-1B6E-B3DF96A65607}"/>
              </a:ext>
            </a:extLst>
          </p:cNvPr>
          <p:cNvSpPr/>
          <p:nvPr/>
        </p:nvSpPr>
        <p:spPr>
          <a:xfrm>
            <a:off x="6535640" y="4416062"/>
            <a:ext cx="1892135" cy="839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First Stage Bootloader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6D9CE-B637-84EB-DCBD-057E8A7A18AF}"/>
              </a:ext>
            </a:extLst>
          </p:cNvPr>
          <p:cNvSpPr/>
          <p:nvPr/>
        </p:nvSpPr>
        <p:spPr>
          <a:xfrm>
            <a:off x="2616783" y="4738161"/>
            <a:ext cx="1611085" cy="83919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Boot ROM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EEBE8-11F6-918C-F78D-D19A902C9103}"/>
              </a:ext>
            </a:extLst>
          </p:cNvPr>
          <p:cNvSpPr/>
          <p:nvPr/>
        </p:nvSpPr>
        <p:spPr>
          <a:xfrm>
            <a:off x="6535640" y="1734435"/>
            <a:ext cx="1892135" cy="8391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Linux Bootloader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A719E-9597-0076-0519-26ED645A62E4}"/>
              </a:ext>
            </a:extLst>
          </p:cNvPr>
          <p:cNvSpPr/>
          <p:nvPr/>
        </p:nvSpPr>
        <p:spPr>
          <a:xfrm>
            <a:off x="5955728" y="1508587"/>
            <a:ext cx="2986645" cy="1868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2FEC6F-1998-3C79-E96A-64436E04B04D}"/>
              </a:ext>
            </a:extLst>
          </p:cNvPr>
          <p:cNvSpPr/>
          <p:nvPr/>
        </p:nvSpPr>
        <p:spPr>
          <a:xfrm>
            <a:off x="5922082" y="4190432"/>
            <a:ext cx="2986645" cy="1868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37703-F57E-5874-24FB-40B1EA8AE896}"/>
              </a:ext>
            </a:extLst>
          </p:cNvPr>
          <p:cNvSpPr/>
          <p:nvPr/>
        </p:nvSpPr>
        <p:spPr>
          <a:xfrm>
            <a:off x="2549490" y="3176081"/>
            <a:ext cx="1745672" cy="10143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Processor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C9D1E-EE1F-45DF-72FF-84A480BC5677}"/>
              </a:ext>
            </a:extLst>
          </p:cNvPr>
          <p:cNvSpPr txBox="1"/>
          <p:nvPr/>
        </p:nvSpPr>
        <p:spPr>
          <a:xfrm>
            <a:off x="2616783" y="5577351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Main “SoC” Chip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1F376-9EB5-41E6-795F-811298FDE669}"/>
              </a:ext>
            </a:extLst>
          </p:cNvPr>
          <p:cNvSpPr txBox="1"/>
          <p:nvPr/>
        </p:nvSpPr>
        <p:spPr>
          <a:xfrm>
            <a:off x="6535640" y="5584753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Small flash chip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B4562-6787-00B9-E102-6AF6FF87CF3F}"/>
              </a:ext>
            </a:extLst>
          </p:cNvPr>
          <p:cNvSpPr txBox="1"/>
          <p:nvPr/>
        </p:nvSpPr>
        <p:spPr>
          <a:xfrm>
            <a:off x="6072503" y="2644443"/>
            <a:ext cx="286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MicroSD card or eMMC (large Flash)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DA42B-D69F-AD66-F225-02381B078414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54539" y="3792608"/>
            <a:ext cx="2181101" cy="104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0A344-4653-9F68-25ED-90FFD58AAB05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3422326" y="4190432"/>
            <a:ext cx="0" cy="54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C937D8-557F-CD6F-4069-904D499F809F}"/>
              </a:ext>
            </a:extLst>
          </p:cNvPr>
          <p:cNvCxnSpPr/>
          <p:nvPr/>
        </p:nvCxnSpPr>
        <p:spPr>
          <a:xfrm>
            <a:off x="4354539" y="3974697"/>
            <a:ext cx="2181101" cy="106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39B60F-2B27-1391-4DC9-0F1150BAFC6F}"/>
              </a:ext>
            </a:extLst>
          </p:cNvPr>
          <p:cNvCxnSpPr>
            <a:endCxn id="7" idx="1"/>
          </p:cNvCxnSpPr>
          <p:nvPr/>
        </p:nvCxnSpPr>
        <p:spPr>
          <a:xfrm flipV="1">
            <a:off x="4354539" y="2154030"/>
            <a:ext cx="2181101" cy="142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41198B-2DDE-2E00-147D-3E4E9E2E336D}"/>
              </a:ext>
            </a:extLst>
          </p:cNvPr>
          <p:cNvCxnSpPr>
            <a:cxnSpLocks/>
          </p:cNvCxnSpPr>
          <p:nvPr/>
        </p:nvCxnSpPr>
        <p:spPr>
          <a:xfrm flipH="1">
            <a:off x="4322871" y="1971725"/>
            <a:ext cx="2212769" cy="142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31357F4-9145-33F6-75C2-72993218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31" y="3049593"/>
            <a:ext cx="2194750" cy="148602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204CD6-F920-47BE-E09E-02D912A2827C}"/>
              </a:ext>
            </a:extLst>
          </p:cNvPr>
          <p:cNvCxnSpPr/>
          <p:nvPr/>
        </p:nvCxnSpPr>
        <p:spPr>
          <a:xfrm flipH="1" flipV="1">
            <a:off x="8242570" y="2451868"/>
            <a:ext cx="2075234" cy="1083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98F582-9642-95C5-EE87-61E8515A87A6}"/>
              </a:ext>
            </a:extLst>
          </p:cNvPr>
          <p:cNvCxnSpPr>
            <a:cxnSpLocks/>
          </p:cNvCxnSpPr>
          <p:nvPr/>
        </p:nvCxnSpPr>
        <p:spPr>
          <a:xfrm flipH="1">
            <a:off x="8211535" y="3864727"/>
            <a:ext cx="2813146" cy="11787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3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2235-49BE-F21B-7094-BAB87FEC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2: Check Firmware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9BB9-3E28-DF72-8A77-AC9BF914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7" y="1509365"/>
            <a:ext cx="7614077" cy="4667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BED62-534D-A539-06B7-17A28E98EAFE}"/>
              </a:ext>
            </a:extLst>
          </p:cNvPr>
          <p:cNvSpPr txBox="1"/>
          <p:nvPr/>
        </p:nvSpPr>
        <p:spPr>
          <a:xfrm>
            <a:off x="8710367" y="1662408"/>
            <a:ext cx="25546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available updates to download! Device does it automatically.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HINT: If you have a controlled network, you might be able to sniff the firmware update using Wireshark and see if it’s just downloading from some “secret” URL.</a:t>
            </a:r>
          </a:p>
          <a:p>
            <a:endParaRPr lang="en-CA" dirty="0"/>
          </a:p>
          <a:p>
            <a:r>
              <a:rPr lang="en-CA" dirty="0"/>
              <a:t>This is </a:t>
            </a:r>
            <a:r>
              <a:rPr lang="en-CA" u="sng" dirty="0"/>
              <a:t>very</a:t>
            </a:r>
            <a:r>
              <a:rPr lang="en-CA" dirty="0"/>
              <a:t> common.</a:t>
            </a:r>
          </a:p>
          <a:p>
            <a:endParaRPr lang="en-CA" dirty="0"/>
          </a:p>
          <a:p>
            <a:r>
              <a:rPr lang="en-CA" dirty="0"/>
              <a:t>But let’s assume no FW update out yet…</a:t>
            </a:r>
          </a:p>
        </p:txBody>
      </p:sp>
    </p:spTree>
    <p:extLst>
      <p:ext uri="{BB962C8B-B14F-4D97-AF65-F5344CB8AC3E}">
        <p14:creationId xmlns:p14="http://schemas.microsoft.com/office/powerpoint/2010/main" val="154679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F5C1-7965-0A5A-529B-D167E0AA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Bootloader (Das u-Boot)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B05B7-329E-0B34-B1F1-7ED34314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430" y="1825625"/>
            <a:ext cx="6036369" cy="4351338"/>
          </a:xfrm>
        </p:spPr>
        <p:txBody>
          <a:bodyPr/>
          <a:lstStyle/>
          <a:p>
            <a:r>
              <a:rPr lang="en-CA" dirty="0"/>
              <a:t>Das </a:t>
            </a:r>
            <a:r>
              <a:rPr lang="en-CA" dirty="0" err="1"/>
              <a:t>uBoot</a:t>
            </a:r>
            <a:r>
              <a:rPr lang="en-CA" dirty="0"/>
              <a:t> (normally just “u-Boot or </a:t>
            </a:r>
            <a:r>
              <a:rPr lang="en-CA" dirty="0" err="1"/>
              <a:t>uBoot</a:t>
            </a:r>
            <a:r>
              <a:rPr lang="en-CA" dirty="0"/>
              <a:t>) is a very common bootloader for embedded systems.</a:t>
            </a:r>
          </a:p>
          <a:p>
            <a:endParaRPr lang="en-CA" dirty="0"/>
          </a:p>
          <a:p>
            <a:r>
              <a:rPr lang="en-CA" dirty="0"/>
              <a:t>Similar to your computers BIOS, it does basic setup like:</a:t>
            </a:r>
          </a:p>
          <a:p>
            <a:pPr lvl="1"/>
            <a:r>
              <a:rPr lang="en-CA" dirty="0"/>
              <a:t>Configures the main SoC</a:t>
            </a:r>
          </a:p>
          <a:p>
            <a:pPr lvl="1"/>
            <a:r>
              <a:rPr lang="en-CA" dirty="0"/>
              <a:t>DDR memory setup</a:t>
            </a:r>
          </a:p>
          <a:p>
            <a:pPr lvl="1"/>
            <a:r>
              <a:rPr lang="en-CA" dirty="0"/>
              <a:t>Loads “main” filesystem which contains Linux or other OS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C0C0148-C149-99F4-7951-3B374356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09" y="1559243"/>
            <a:ext cx="3521012" cy="46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FC4A-AF7F-A6E9-C42E-C8CADE77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Interrupting Boot – Easy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E0C8-6D38-3469-9B55-9310C19C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we can </a:t>
            </a:r>
            <a:r>
              <a:rPr lang="en-CA" i="1" dirty="0"/>
              <a:t>interrupt</a:t>
            </a:r>
            <a:r>
              <a:rPr lang="en-CA" dirty="0"/>
              <a:t> the bootloader we get a </a:t>
            </a:r>
            <a:r>
              <a:rPr lang="en-CA" i="1" dirty="0"/>
              <a:t>console</a:t>
            </a:r>
            <a:r>
              <a:rPr lang="en-CA" dirty="0"/>
              <a:t> which gives us access before the </a:t>
            </a:r>
            <a:r>
              <a:rPr lang="en-CA"/>
              <a:t>system boots: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78168-4959-BF59-E49F-157342DA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47" y="2952640"/>
            <a:ext cx="6111061" cy="37102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147614-A7E7-6229-D539-234CCEC83391}"/>
              </a:ext>
            </a:extLst>
          </p:cNvPr>
          <p:cNvSpPr/>
          <p:nvPr/>
        </p:nvSpPr>
        <p:spPr>
          <a:xfrm>
            <a:off x="838200" y="2706624"/>
            <a:ext cx="6964680" cy="7223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744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B087-9037-2F10-C008-98C42017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Interrupting Boot – Pin2Pwn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310B52-4F3E-9055-9037-6316431E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90687"/>
            <a:ext cx="5833872" cy="50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5C4BD-F1AE-C3FA-EB38-FACB909DF198}"/>
              </a:ext>
            </a:extLst>
          </p:cNvPr>
          <p:cNvSpPr txBox="1"/>
          <p:nvPr/>
        </p:nvSpPr>
        <p:spPr>
          <a:xfrm>
            <a:off x="8022336" y="1987296"/>
            <a:ext cx="3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Linux Holding Flash</a:t>
            </a:r>
          </a:p>
        </p:txBody>
      </p:sp>
    </p:spTree>
    <p:extLst>
      <p:ext uri="{BB962C8B-B14F-4D97-AF65-F5344CB8AC3E}">
        <p14:creationId xmlns:p14="http://schemas.microsoft.com/office/powerpoint/2010/main" val="360207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EC6B-C246-B66A-39EA-B9316DBC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– Following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9F37-D691-A27B-8D28-2CDD6CBC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I’ve got more details in a post here: </a:t>
            </a:r>
            <a:r>
              <a:rPr lang="en-CA" dirty="0">
                <a:hlinkClick r:id="rId2"/>
              </a:rPr>
              <a:t>https://colinoflynn.com/2016/07/getting-root-on-philips-hue-bridge-2-0/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includes the linked video.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77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DAFB-12D3-3965-B17D-44890438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 with U-Boot?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57EEC-EFA4-D207-CA27-58264A3E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83" y="1490472"/>
            <a:ext cx="8337791" cy="52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5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1A3D-22D4-F217-2D61-2ED4ED22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Linux Kernel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5343-B986-F65A-26C2-4AB44D111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2141537"/>
            <a:ext cx="11265816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board=BSB002 console=ttyS0,115200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ubi.mtd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=overlay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rootfs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=/dev/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mtdblock:rootfs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rootfstype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squashfs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setenv</a:t>
            </a:r>
            <a:r>
              <a:rPr lang="en-CA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std_bootargs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'board=BSB002 console=ttyS0,115200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ubi.mtd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=overlay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rootfs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=/dev/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mtdblock:rootfs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rootfstype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squashfs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noinitrd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CA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=/bin/</a:t>
            </a:r>
            <a:r>
              <a:rPr lang="en-CA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marL="0" indent="0">
              <a:buNone/>
            </a:pP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DA374-DC96-BA45-4882-B909C938EA89}"/>
              </a:ext>
            </a:extLst>
          </p:cNvPr>
          <p:cNvSpPr txBox="1"/>
          <p:nvPr/>
        </p:nvSpPr>
        <p:spPr>
          <a:xfrm>
            <a:off x="623740" y="3626262"/>
            <a:ext cx="665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With U-Boot Console, modify like: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EBCD1-9233-5F89-A389-27039FECF2EC}"/>
              </a:ext>
            </a:extLst>
          </p:cNvPr>
          <p:cNvSpPr txBox="1"/>
          <p:nvPr/>
        </p:nvSpPr>
        <p:spPr>
          <a:xfrm>
            <a:off x="623740" y="1698396"/>
            <a:ext cx="665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Original Linux Kernel Arguments</a:t>
            </a:r>
          </a:p>
        </p:txBody>
      </p:sp>
    </p:spTree>
    <p:extLst>
      <p:ext uri="{BB962C8B-B14F-4D97-AF65-F5344CB8AC3E}">
        <p14:creationId xmlns:p14="http://schemas.microsoft.com/office/powerpoint/2010/main" val="256933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B1AF-5973-3BAE-9362-58FD5DC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Options with U-Boot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4DA2-2463-6369-2B25-AB1F55C5D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Depending on what’s available on the system, lots more options! Can use small fileserver to get files across etc. Good blog post here has some examples: </a:t>
            </a:r>
            <a:r>
              <a:rPr lang="en-CA" dirty="0">
                <a:hlinkClick r:id="rId2"/>
              </a:rPr>
              <a:t>https://cybergibbons.com/hardware-hacking/recovering-firmware-through-u-boot/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043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0A58-C794-6E86-ABBA-F9439381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Reminder: Why/What?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86CB-1082-22FE-2481-13F760CA0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03"/>
            <a:ext cx="10515600" cy="5139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b="1" u="sng" dirty="0"/>
              <a:t>“Bad” Reasons:</a:t>
            </a:r>
          </a:p>
          <a:p>
            <a:r>
              <a:rPr lang="en-CA" dirty="0"/>
              <a:t>Finding exploit to ransomware devices</a:t>
            </a:r>
          </a:p>
          <a:p>
            <a:r>
              <a:rPr lang="en-CA" dirty="0"/>
              <a:t>Finding exploit to steal information, spy, </a:t>
            </a:r>
            <a:r>
              <a:rPr lang="en-CA" dirty="0" err="1"/>
              <a:t>etc</a:t>
            </a:r>
            <a:endParaRPr lang="en-CA" dirty="0"/>
          </a:p>
          <a:p>
            <a:r>
              <a:rPr lang="en-CA" dirty="0"/>
              <a:t>Recovering some trade secret from the device (algorithm)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u="sng" dirty="0"/>
              <a:t>“Good” Reasons:</a:t>
            </a:r>
          </a:p>
          <a:p>
            <a:r>
              <a:rPr lang="en-CA" dirty="0"/>
              <a:t>Testing if the device has a backdoor left in it.</a:t>
            </a:r>
          </a:p>
          <a:p>
            <a:r>
              <a:rPr lang="en-CA" dirty="0"/>
              <a:t>We want to extend functionality of our device.</a:t>
            </a:r>
          </a:p>
          <a:p>
            <a:r>
              <a:rPr lang="en-CA" dirty="0"/>
              <a:t>We are making some hardware / accessory and need to understand the protocol.</a:t>
            </a:r>
          </a:p>
          <a:p>
            <a:r>
              <a:rPr lang="en-CA" dirty="0"/>
              <a:t>We are repairing the device.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800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DDFD-1971-0BC0-2755-3D6B0C1B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this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5A4D5-538D-C57B-F04F-63127FF0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Device boots as normal.</a:t>
            </a:r>
          </a:p>
          <a:p>
            <a:r>
              <a:rPr lang="en-CA" dirty="0"/>
              <a:t>Once it passes to “</a:t>
            </a:r>
            <a:r>
              <a:rPr lang="en-CA" dirty="0" err="1"/>
              <a:t>init</a:t>
            </a:r>
            <a:r>
              <a:rPr lang="en-CA" dirty="0"/>
              <a:t>”, it just runs the basic shell at /bin/</a:t>
            </a:r>
            <a:r>
              <a:rPr lang="en-CA" dirty="0" err="1"/>
              <a:t>sh</a:t>
            </a:r>
            <a:endParaRPr lang="en-CA" dirty="0"/>
          </a:p>
          <a:p>
            <a:r>
              <a:rPr lang="en-CA" dirty="0"/>
              <a:t>This shell </a:t>
            </a:r>
            <a:r>
              <a:rPr lang="en-CA" i="1" dirty="0"/>
              <a:t>doesn’t</a:t>
            </a:r>
            <a:r>
              <a:rPr lang="en-CA" dirty="0"/>
              <a:t> have the login prompt. It’s very limited (annoying to use), but enough to get work done!</a:t>
            </a:r>
          </a:p>
        </p:txBody>
      </p:sp>
    </p:spTree>
    <p:extLst>
      <p:ext uri="{BB962C8B-B14F-4D97-AF65-F5344CB8AC3E}">
        <p14:creationId xmlns:p14="http://schemas.microsoft.com/office/powerpoint/2010/main" val="123537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B293-B4EF-BE3B-A926-92E5259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Shell </a:t>
            </a:r>
            <a:r>
              <a:rPr lang="en-CA" dirty="0">
                <a:sym typeface="Wingdings" panose="05000000000000000000" pitchFamily="2" charset="2"/>
              </a:rPr>
              <a:t> Rewriting Password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0D9D-79D7-6D52-655F-0CA58A4D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this specific device – it takes the root password from a U-Boot environmental variable.</a:t>
            </a:r>
          </a:p>
          <a:p>
            <a:endParaRPr lang="en-CA" dirty="0"/>
          </a:p>
          <a:p>
            <a:r>
              <a:rPr lang="en-CA" dirty="0"/>
              <a:t>So we can actually just give ourselves a login prompt!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setenv</a:t>
            </a:r>
            <a:r>
              <a:rPr lang="en-C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security '$1$3vGNd7Q3$ISqFeo1VkmQV6nyriUV0V/'</a:t>
            </a:r>
          </a:p>
        </p:txBody>
      </p:sp>
    </p:spTree>
    <p:extLst>
      <p:ext uri="{BB962C8B-B14F-4D97-AF65-F5344CB8AC3E}">
        <p14:creationId xmlns:p14="http://schemas.microsoft.com/office/powerpoint/2010/main" val="70338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B828-F4DD-A82C-FEF5-4CB68FAF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AB789-4A7D-350A-1716-8BFB131DB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Once we have an easy/persistent root access, next steps might include:</a:t>
            </a:r>
          </a:p>
          <a:p>
            <a:pPr lvl="1"/>
            <a:r>
              <a:rPr lang="en-CA" dirty="0"/>
              <a:t>Loading our own software (maybe this is the entire goal!)</a:t>
            </a:r>
          </a:p>
          <a:p>
            <a:pPr lvl="1"/>
            <a:r>
              <a:rPr lang="en-CA" dirty="0"/>
              <a:t>Finding out about versions of software.</a:t>
            </a:r>
          </a:p>
          <a:p>
            <a:pPr lvl="1"/>
            <a:r>
              <a:rPr lang="en-CA" dirty="0"/>
              <a:t>Looking at firmware update procedure.</a:t>
            </a:r>
          </a:p>
        </p:txBody>
      </p:sp>
    </p:spTree>
    <p:extLst>
      <p:ext uri="{BB962C8B-B14F-4D97-AF65-F5344CB8AC3E}">
        <p14:creationId xmlns:p14="http://schemas.microsoft.com/office/powerpoint/2010/main" val="189726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8417-1609-2DDB-70B1-E7D72543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Embedded Android Example</a:t>
            </a:r>
          </a:p>
        </p:txBody>
      </p:sp>
      <p:pic>
        <p:nvPicPr>
          <p:cNvPr id="5122" name="Picture 2" descr="Raymarine Axiom+ Plus 9 GPS Chartplotter">
            <a:extLst>
              <a:ext uri="{FF2B5EF4-FFF2-40B4-BE49-F238E27FC236}">
                <a16:creationId xmlns:a16="http://schemas.microsoft.com/office/drawing/2014/main" id="{AD95C21D-AA37-B88B-0941-4C3E5F84EC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03" y="1910213"/>
            <a:ext cx="4328376" cy="432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FDB3CF-180E-BE6C-1020-AFEA582A0238}"/>
              </a:ext>
            </a:extLst>
          </p:cNvPr>
          <p:cNvSpPr txBox="1"/>
          <p:nvPr/>
        </p:nvSpPr>
        <p:spPr>
          <a:xfrm>
            <a:off x="5731497" y="3144821"/>
            <a:ext cx="587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Effectively an Android tablet… but blocks installed “unapproved” apps (not signed by manufacturer).</a:t>
            </a:r>
          </a:p>
          <a:p>
            <a:endParaRPr lang="en-CA" dirty="0"/>
          </a:p>
          <a:p>
            <a:r>
              <a:rPr lang="en-CA" dirty="0"/>
              <a:t>Can we bypass that restriction?</a:t>
            </a:r>
          </a:p>
        </p:txBody>
      </p:sp>
    </p:spTree>
    <p:extLst>
      <p:ext uri="{BB962C8B-B14F-4D97-AF65-F5344CB8AC3E}">
        <p14:creationId xmlns:p14="http://schemas.microsoft.com/office/powerpoint/2010/main" val="82452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C3D3-D85D-DC28-69B1-67755F78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FCC-ID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6C97B-B9CE-F690-3030-477A1A2C6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1524393">
            <a:off x="847059" y="2825499"/>
            <a:ext cx="5822185" cy="2964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ED18-5CBB-7E47-8BF4-CDC7D6F1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81" y="1027906"/>
            <a:ext cx="3874057" cy="56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2653-E346-8541-B9F5-60391C84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FCC-ID: Modular Approval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BBCB-63F5-71C3-9F70-D6FBDEBE5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Devices may use a </a:t>
            </a:r>
            <a:r>
              <a:rPr lang="en-CA" b="1" dirty="0"/>
              <a:t>RF module</a:t>
            </a:r>
            <a:r>
              <a:rPr lang="en-CA" dirty="0"/>
              <a:t>. In which case you only see the information about the </a:t>
            </a:r>
            <a:r>
              <a:rPr lang="en-CA" b="1" dirty="0"/>
              <a:t>module itself</a:t>
            </a:r>
            <a:r>
              <a:rPr lang="en-CA" dirty="0"/>
              <a:t>, NOT the host system.</a:t>
            </a:r>
          </a:p>
          <a:p>
            <a:endParaRPr lang="en-CA" dirty="0"/>
          </a:p>
          <a:p>
            <a:r>
              <a:rPr lang="en-CA" dirty="0"/>
              <a:t>This isn’t useful for us (unless we wanted to reverse engineering the module).</a:t>
            </a:r>
          </a:p>
          <a:p>
            <a:endParaRPr lang="en-CA" dirty="0"/>
          </a:p>
          <a:p>
            <a:r>
              <a:rPr lang="en-CA" dirty="0"/>
              <a:t>Note the wording “contains module” or “module FCC-ID”. This will always be present with a modular approval.</a:t>
            </a:r>
          </a:p>
        </p:txBody>
      </p:sp>
    </p:spTree>
    <p:extLst>
      <p:ext uri="{BB962C8B-B14F-4D97-AF65-F5344CB8AC3E}">
        <p14:creationId xmlns:p14="http://schemas.microsoft.com/office/powerpoint/2010/main" val="418133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5E05-A7B4-4FC8-E7D4-24B04877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2: Firmware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81F92-EA22-A7BC-7818-DE24C594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14"/>
            <a:ext cx="12192000" cy="37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6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E2CD-7F6E-7BAE-6790-3625B9A1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Unpacking Firmware Update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9523-4D46-7F1F-DF4E-543CABB0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NOTE – if you’re interesting in full details, see: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https://github.com/colinoflynn/raymarine-axiom-rescue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3"/>
              </a:rPr>
              <a:t>https://www.youtube.com/watch?v=uBnOP4qZgYk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418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9558-22B4-97E2-0284-E8386359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Unpacking Firmware Update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A1FECA-3E29-D954-4DA9-E9A1120B40FA}"/>
              </a:ext>
            </a:extLst>
          </p:cNvPr>
          <p:cNvSpPr/>
          <p:nvPr/>
        </p:nvSpPr>
        <p:spPr>
          <a:xfrm>
            <a:off x="838200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.zip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B25D38-DE84-61E5-9556-92176AE86234}"/>
              </a:ext>
            </a:extLst>
          </p:cNvPr>
          <p:cNvSpPr/>
          <p:nvPr/>
        </p:nvSpPr>
        <p:spPr>
          <a:xfrm>
            <a:off x="3588863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.iso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196AB-72A4-72F0-A79F-48892C408743}"/>
              </a:ext>
            </a:extLst>
          </p:cNvPr>
          <p:cNvSpPr/>
          <p:nvPr/>
        </p:nvSpPr>
        <p:spPr>
          <a:xfrm>
            <a:off x="6271182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.</a:t>
            </a:r>
            <a:r>
              <a:rPr lang="en-CA" dirty="0" err="1"/>
              <a:t>img</a:t>
            </a:r>
            <a:r>
              <a:rPr lang="en-CA" dirty="0"/>
              <a:t>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EB4C8-683B-3438-828F-E2AC716C52F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56701" y="2850430"/>
            <a:ext cx="1232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69F1AF-8E09-AE8A-D640-E8A910FE4B0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863838" y="2850430"/>
            <a:ext cx="140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0B51E9-3480-2D4D-AFED-A17F08ABFAAA}"/>
              </a:ext>
            </a:extLst>
          </p:cNvPr>
          <p:cNvSpPr txBox="1"/>
          <p:nvPr/>
        </p:nvSpPr>
        <p:spPr>
          <a:xfrm>
            <a:off x="1045589" y="3581677"/>
            <a:ext cx="208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Standard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16FA4D-127B-0ACA-21E4-6BAB4410A0AE}"/>
              </a:ext>
            </a:extLst>
          </p:cNvPr>
          <p:cNvSpPr txBox="1"/>
          <p:nvPr/>
        </p:nvSpPr>
        <p:spPr>
          <a:xfrm>
            <a:off x="3752653" y="3581677"/>
            <a:ext cx="208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1D999-59AD-5F9C-0F94-0E081B7E1847}"/>
              </a:ext>
            </a:extLst>
          </p:cNvPr>
          <p:cNvSpPr txBox="1"/>
          <p:nvPr/>
        </p:nvSpPr>
        <p:spPr>
          <a:xfrm>
            <a:off x="6271182" y="3581677"/>
            <a:ext cx="208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</a:t>
            </a:r>
            <a:r>
              <a:rPr lang="en-CA" dirty="0" err="1"/>
              <a:t>Rockchip</a:t>
            </a:r>
            <a:r>
              <a:rPr lang="en-CA" dirty="0"/>
              <a:t>” specific file format.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C855C-AD4F-8600-EE20-CD3962C95F12}"/>
              </a:ext>
            </a:extLst>
          </p:cNvPr>
          <p:cNvSpPr/>
          <p:nvPr/>
        </p:nvSpPr>
        <p:spPr>
          <a:xfrm>
            <a:off x="9704110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system.img</a:t>
            </a:r>
            <a:endParaRPr lang="en-C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567D74-F9C6-5721-10CE-6686552D04B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789683" y="2850430"/>
            <a:ext cx="1914427" cy="1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364624-1241-80AB-3D92-31A81B587F28}"/>
              </a:ext>
            </a:extLst>
          </p:cNvPr>
          <p:cNvSpPr txBox="1"/>
          <p:nvPr/>
        </p:nvSpPr>
        <p:spPr>
          <a:xfrm>
            <a:off x="9534428" y="3581676"/>
            <a:ext cx="208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SquashFS</a:t>
            </a:r>
            <a:r>
              <a:rPr lang="en-CA" dirty="0"/>
              <a:t> Standard Linux Image</a:t>
            </a:r>
          </a:p>
        </p:txBody>
      </p:sp>
    </p:spTree>
    <p:extLst>
      <p:ext uri="{BB962C8B-B14F-4D97-AF65-F5344CB8AC3E}">
        <p14:creationId xmlns:p14="http://schemas.microsoft.com/office/powerpoint/2010/main" val="207651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FE50-9C57-1632-B4B1-F46107C4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Modifying the Root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99B3-A747-53DA-5E35-E4EC876C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1022"/>
          </a:xfrm>
        </p:spPr>
        <p:txBody>
          <a:bodyPr/>
          <a:lstStyle/>
          <a:p>
            <a:r>
              <a:rPr lang="en-CA" dirty="0"/>
              <a:t>Now that we have the root filesystem, we want to open a “backdoor”.</a:t>
            </a:r>
          </a:p>
          <a:p>
            <a:r>
              <a:rPr lang="en-CA" dirty="0"/>
              <a:t>Device already had SSH running (confirmed on the device operating normally).</a:t>
            </a:r>
          </a:p>
          <a:p>
            <a:r>
              <a:rPr lang="en-CA" dirty="0"/>
              <a:t>We’ll just add ourselves to the allowed </a:t>
            </a:r>
            <a:r>
              <a:rPr lang="en-CA" dirty="0" err="1"/>
              <a:t>ssh</a:t>
            </a:r>
            <a:r>
              <a:rPr lang="en-CA" dirty="0"/>
              <a:t> user file!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0F90DB-7F16-605C-4A93-BF7482F1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959" y="4473565"/>
            <a:ext cx="88998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 my_axiom_key.pub &gt;&gt; fin/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/security/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authorized_keys.default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0546-522C-28D6-5F9E-C7E09FCD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Backdoors – Not Just Empty 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1F041-E453-9E9E-E8FC-63632B403D3A}"/>
              </a:ext>
            </a:extLst>
          </p:cNvPr>
          <p:cNvSpPr txBox="1"/>
          <p:nvPr/>
        </p:nvSpPr>
        <p:spPr>
          <a:xfrm>
            <a:off x="963890" y="5945659"/>
            <a:ext cx="911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https://cfp.recon.cx/2023/talk/JBQEMS/</a:t>
            </a:r>
            <a:r>
              <a:rPr lang="en-CA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9322E-2A08-0EBF-D35B-196CF042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43" y="1822209"/>
            <a:ext cx="5117857" cy="39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8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5703-AFCA-E9D5-CE89-7D03CF1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Repack Root Filesystem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EB0B9-62C2-56E5-21F6-7F2108A63AE6}"/>
              </a:ext>
            </a:extLst>
          </p:cNvPr>
          <p:cNvSpPr/>
          <p:nvPr/>
        </p:nvSpPr>
        <p:spPr>
          <a:xfrm>
            <a:off x="3588863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.iso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6D2FE-AB29-85D4-CFEB-12EF8C0C09B6}"/>
              </a:ext>
            </a:extLst>
          </p:cNvPr>
          <p:cNvSpPr/>
          <p:nvPr/>
        </p:nvSpPr>
        <p:spPr>
          <a:xfrm>
            <a:off x="6271182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.</a:t>
            </a:r>
            <a:r>
              <a:rPr lang="en-CA" dirty="0" err="1"/>
              <a:t>img</a:t>
            </a:r>
            <a:r>
              <a:rPr lang="en-CA" dirty="0"/>
              <a:t>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A092D6-45D3-FC71-5354-44C8D10C0E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107364" y="2850430"/>
            <a:ext cx="116381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CA452E-79C4-8111-CC89-41BA43565A0E}"/>
              </a:ext>
            </a:extLst>
          </p:cNvPr>
          <p:cNvSpPr txBox="1"/>
          <p:nvPr/>
        </p:nvSpPr>
        <p:spPr>
          <a:xfrm>
            <a:off x="3752653" y="3581677"/>
            <a:ext cx="208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D38DD-AA73-A005-B717-55927934E5B0}"/>
              </a:ext>
            </a:extLst>
          </p:cNvPr>
          <p:cNvSpPr txBox="1"/>
          <p:nvPr/>
        </p:nvSpPr>
        <p:spPr>
          <a:xfrm>
            <a:off x="6271182" y="3581677"/>
            <a:ext cx="208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</a:t>
            </a:r>
            <a:r>
              <a:rPr lang="en-CA" dirty="0" err="1"/>
              <a:t>Rockchip</a:t>
            </a:r>
            <a:r>
              <a:rPr lang="en-CA" dirty="0"/>
              <a:t>” specific file format.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76AB3-C436-0932-1F0E-214063FE8D9E}"/>
              </a:ext>
            </a:extLst>
          </p:cNvPr>
          <p:cNvSpPr/>
          <p:nvPr/>
        </p:nvSpPr>
        <p:spPr>
          <a:xfrm>
            <a:off x="9704110" y="2271860"/>
            <a:ext cx="1518501" cy="1157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system.img</a:t>
            </a:r>
            <a:endParaRPr lang="en-CA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E0E31-5660-DBBB-FCB0-7F44B8486E0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789683" y="2850430"/>
            <a:ext cx="1914427" cy="145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24DF82-8D6B-69FE-7DC3-58CFEE3407B5}"/>
              </a:ext>
            </a:extLst>
          </p:cNvPr>
          <p:cNvSpPr txBox="1"/>
          <p:nvPr/>
        </p:nvSpPr>
        <p:spPr>
          <a:xfrm>
            <a:off x="9534428" y="3581676"/>
            <a:ext cx="208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SquashFS</a:t>
            </a:r>
            <a:r>
              <a:rPr lang="en-CA" dirty="0"/>
              <a:t> Standard Linux Image</a:t>
            </a:r>
          </a:p>
        </p:txBody>
      </p:sp>
    </p:spTree>
    <p:extLst>
      <p:ext uri="{BB962C8B-B14F-4D97-AF65-F5344CB8AC3E}">
        <p14:creationId xmlns:p14="http://schemas.microsoft.com/office/powerpoint/2010/main" val="27098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9558-22B4-97E2-0284-E8386359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Oops!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8AD3D3-73C4-DCB1-A177-1F7821DD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38" y="1460369"/>
            <a:ext cx="7610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6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D578-F6B9-4410-4AEB-DE1D8111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“Signing” the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DB1FD-529E-2A31-7591-E2F1A1E47513}"/>
              </a:ext>
            </a:extLst>
          </p:cNvPr>
          <p:cNvSpPr txBox="1"/>
          <p:nvPr/>
        </p:nvSpPr>
        <p:spPr>
          <a:xfrm>
            <a:off x="760429" y="1690688"/>
            <a:ext cx="105933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MAGIC="?????"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echo "File = $1"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FSIZE="$(stat -c %s $1)"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echo "Size=${FSIZE}"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echo "MD5_Checksum=$(md5sum $1)"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SIG="$(echo -n $MAGIC$FSIZE| cat - $1 | sha256sum - | cut -d' ' -f1)"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echo "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SIG_Checksum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=${SIG}"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9E58D-2845-EDA4-1FCF-0B5E67D1B578}"/>
              </a:ext>
            </a:extLst>
          </p:cNvPr>
          <p:cNvSpPr txBox="1"/>
          <p:nvPr/>
        </p:nvSpPr>
        <p:spPr>
          <a:xfrm>
            <a:off x="760429" y="4567147"/>
            <a:ext cx="10191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Raymarine</a:t>
            </a:r>
            <a:r>
              <a:rPr lang="en-CA" sz="2400" dirty="0"/>
              <a:t> has what is effectively a </a:t>
            </a:r>
            <a:r>
              <a:rPr lang="en-CA" sz="2400" i="1" dirty="0"/>
              <a:t>symmetric</a:t>
            </a:r>
            <a:r>
              <a:rPr lang="en-CA" sz="2400" dirty="0"/>
              <a:t> signing algorithm. The secret key (not shown in this slide, but  is on the file you could download) is included alongside the files it is verifying!</a:t>
            </a:r>
          </a:p>
        </p:txBody>
      </p:sp>
    </p:spTree>
    <p:extLst>
      <p:ext uri="{BB962C8B-B14F-4D97-AF65-F5344CB8AC3E}">
        <p14:creationId xmlns:p14="http://schemas.microsoft.com/office/powerpoint/2010/main" val="141043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061-7747-5B47-C4ED-4F80CD3C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09F24-7160-B7E1-512F-2F33AC7C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With signing algorithm known, can easily recreate the signature &amp; repack the files.</a:t>
            </a:r>
          </a:p>
          <a:p>
            <a:r>
              <a:rPr lang="en-CA" dirty="0"/>
              <a:t>Requires usage of some device-specific tools. These tools are widely available from people doing phone rooting.</a:t>
            </a:r>
          </a:p>
          <a:p>
            <a:endParaRPr lang="en-CA" dirty="0"/>
          </a:p>
          <a:p>
            <a:r>
              <a:rPr lang="en-CA" dirty="0"/>
              <a:t>In general – when working with android devices, take advantage of all the knowledge of phone rooting users! They are very motivated.</a:t>
            </a:r>
          </a:p>
        </p:txBody>
      </p:sp>
    </p:spTree>
    <p:extLst>
      <p:ext uri="{BB962C8B-B14F-4D97-AF65-F5344CB8AC3E}">
        <p14:creationId xmlns:p14="http://schemas.microsoft.com/office/powerpoint/2010/main" val="234930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1377B73-1DAB-58EB-0EFA-27F5A665D0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30" y="241733"/>
            <a:ext cx="8335762" cy="63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49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DE84-6B33-31EE-3C7C-8497BB19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Android 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0A252-4358-192E-58EA-FD382B25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Android bootloaders are normally something called </a:t>
            </a:r>
            <a:r>
              <a:rPr lang="en-CA" i="1" dirty="0" err="1"/>
              <a:t>fastboot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I didn’t use the bootloader at all in this attack, but on some devices the bootloader is left “unlocked”.</a:t>
            </a:r>
          </a:p>
          <a:p>
            <a:endParaRPr lang="en-CA" dirty="0"/>
          </a:p>
          <a:p>
            <a:r>
              <a:rPr lang="en-CA" dirty="0"/>
              <a:t>If you have a USB port on the device, check if that provides Android debugging! Sometimes it is left enabled.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See </a:t>
            </a:r>
            <a:r>
              <a:rPr lang="en-CA" dirty="0" err="1"/>
              <a:t>fastboot</a:t>
            </a:r>
            <a:r>
              <a:rPr lang="en-CA" dirty="0"/>
              <a:t> documentation, e.g. </a:t>
            </a:r>
            <a:r>
              <a:rPr lang="en-CA" dirty="0">
                <a:hlinkClick r:id="rId2"/>
              </a:rPr>
              <a:t>https://source.android.com/docs/setup/build/running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838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1D0D-9F8F-D7D9-7B73-255D535D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AFD9-815D-B88B-B1EF-291D67DDB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IoT devices are often running Android or Linux.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Getting access to the “live” system is often the easiest method of working with it.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Often can mount the filesystem from the device as well, modify it, and rewrite the filesystem back to the device.</a:t>
            </a:r>
          </a:p>
        </p:txBody>
      </p:sp>
    </p:spTree>
    <p:extLst>
      <p:ext uri="{BB962C8B-B14F-4D97-AF65-F5344CB8AC3E}">
        <p14:creationId xmlns:p14="http://schemas.microsoft.com/office/powerpoint/2010/main" val="275305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1F26-BE84-9002-5766-F40FEFBC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What: Exploits we might look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D8FC-DD34-54BA-A4D8-B39B92B2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u="sng" dirty="0"/>
              <a:t>Easy:</a:t>
            </a:r>
          </a:p>
          <a:p>
            <a:r>
              <a:rPr lang="en-CA" dirty="0"/>
              <a:t>Devices have a fixed root password.</a:t>
            </a:r>
          </a:p>
          <a:p>
            <a:r>
              <a:rPr lang="en-CA" dirty="0"/>
              <a:t>Devices have some open service/port (telnet, </a:t>
            </a:r>
            <a:r>
              <a:rPr lang="en-CA" dirty="0" err="1"/>
              <a:t>ssh</a:t>
            </a:r>
            <a:r>
              <a:rPr lang="en-CA" dirty="0"/>
              <a:t>, </a:t>
            </a:r>
            <a:r>
              <a:rPr lang="en-CA" dirty="0" err="1"/>
              <a:t>etc</a:t>
            </a:r>
            <a:r>
              <a:rPr lang="en-CA" dirty="0"/>
              <a:t>).</a:t>
            </a:r>
          </a:p>
          <a:p>
            <a:r>
              <a:rPr lang="en-CA" dirty="0"/>
              <a:t>Devices are running old (vulnerable) versions of software.</a:t>
            </a:r>
          </a:p>
          <a:p>
            <a:pPr lvl="1"/>
            <a:r>
              <a:rPr lang="en-CA" dirty="0"/>
              <a:t>We can use CVE databases to help here.</a:t>
            </a:r>
          </a:p>
          <a:p>
            <a:r>
              <a:rPr lang="en-CA" dirty="0"/>
              <a:t>Devices have some firmware update mechanism we can trigger.</a:t>
            </a:r>
          </a:p>
          <a:p>
            <a:pPr marL="0" indent="0">
              <a:buNone/>
            </a:pPr>
            <a:r>
              <a:rPr lang="en-CA" b="1" u="sng" dirty="0"/>
              <a:t>Harder</a:t>
            </a:r>
          </a:p>
          <a:p>
            <a:r>
              <a:rPr lang="en-CA" dirty="0"/>
              <a:t>Devices have a custom </a:t>
            </a:r>
          </a:p>
        </p:txBody>
      </p:sp>
    </p:spTree>
    <p:extLst>
      <p:ext uri="{BB962C8B-B14F-4D97-AF65-F5344CB8AC3E}">
        <p14:creationId xmlns:p14="http://schemas.microsoft.com/office/powerpoint/2010/main" val="13512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1B54-2E08-208C-87FB-FFA27EF5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Why: Binary Dumping &amp; Getting Root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F604-3186-24DC-551A-A6DFE4CC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</a:t>
            </a:r>
            <a:r>
              <a:rPr lang="en-CA" i="1" dirty="0"/>
              <a:t>can </a:t>
            </a:r>
            <a:r>
              <a:rPr lang="en-CA" dirty="0"/>
              <a:t>do a lot of the above from just looking at the binary.</a:t>
            </a:r>
          </a:p>
          <a:p>
            <a:r>
              <a:rPr lang="en-CA" dirty="0"/>
              <a:t>Especially if mounting the binary on your filesystem.</a:t>
            </a:r>
          </a:p>
          <a:p>
            <a:r>
              <a:rPr lang="en-CA" dirty="0"/>
              <a:t>But binaries compiled for your target won’t work on your host – requires an emulator.</a:t>
            </a:r>
          </a:p>
          <a:p>
            <a:r>
              <a:rPr lang="en-CA" dirty="0"/>
              <a:t>If we can just “login” to the real device we can observe everything!</a:t>
            </a:r>
          </a:p>
          <a:p>
            <a:pPr lvl="1"/>
            <a:r>
              <a:rPr lang="en-CA" dirty="0"/>
              <a:t>Also we can interact with any special attached hardware, memory devices, </a:t>
            </a:r>
            <a:r>
              <a:rPr lang="en-CA" dirty="0" err="1"/>
              <a:t>etc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07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F2C1-ED8C-6791-975D-52F7CA34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Serial UART on Router from 0x301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D9-D068-11AA-AAE1-94FB557D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0" y="2961757"/>
            <a:ext cx="9701101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2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AA97-0E27-31E6-7E87-81FD42A1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Serial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1B069-CDF5-F0D2-9A24-4181C062F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&lt;Live Demo&gt;</a:t>
            </a:r>
          </a:p>
        </p:txBody>
      </p:sp>
    </p:spTree>
    <p:extLst>
      <p:ext uri="{BB962C8B-B14F-4D97-AF65-F5344CB8AC3E}">
        <p14:creationId xmlns:p14="http://schemas.microsoft.com/office/powerpoint/2010/main" val="261757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859D-98ED-DDD5-55DC-03E36AB3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Easy Mode!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0E92-AD0B-B9EC-5C42-D3519F08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password on the serial port… just plug in &amp; go.</a:t>
            </a:r>
          </a:p>
          <a:p>
            <a:endParaRPr lang="en-CA" dirty="0"/>
          </a:p>
          <a:p>
            <a:r>
              <a:rPr lang="en-CA" dirty="0"/>
              <a:t>Still sometimes the case, more often you have a login prompt.</a:t>
            </a:r>
          </a:p>
        </p:txBody>
      </p:sp>
    </p:spTree>
    <p:extLst>
      <p:ext uri="{BB962C8B-B14F-4D97-AF65-F5344CB8AC3E}">
        <p14:creationId xmlns:p14="http://schemas.microsoft.com/office/powerpoint/2010/main" val="402264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27BB-2E3B-3DBA-FF95-1ED55072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Embedded Linux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1F9F2-5CEC-B6F9-8236-8B09D65A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2719"/>
            <a:ext cx="8616363" cy="51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1323</Words>
  <Application>Microsoft Office PowerPoint</Application>
  <PresentationFormat>Widescreen</PresentationFormat>
  <Paragraphs>165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0x303 – Embedded Linux/Android Firmware &amp; Attacks</vt:lpstr>
      <vt:lpstr>Reminder: Why/What?</vt:lpstr>
      <vt:lpstr>Backdoors – Not Just Empty Threats</vt:lpstr>
      <vt:lpstr>What: Exploits we might look for:</vt:lpstr>
      <vt:lpstr>Why: Binary Dumping &amp; Getting Root Login</vt:lpstr>
      <vt:lpstr>Example: Serial UART on Router from 0x301</vt:lpstr>
      <vt:lpstr>Serial Exploration</vt:lpstr>
      <vt:lpstr>Easy Mode!</vt:lpstr>
      <vt:lpstr>Embedded Linux Example</vt:lpstr>
      <vt:lpstr>Step 1: FCC Check</vt:lpstr>
      <vt:lpstr>Reminder on Flash Locations</vt:lpstr>
      <vt:lpstr>Step 2: Check Firmware Updates</vt:lpstr>
      <vt:lpstr>Bootloader (Das u-Boot)</vt:lpstr>
      <vt:lpstr>Interrupting Boot – Easy Mode</vt:lpstr>
      <vt:lpstr>Interrupting Boot – Pin2Pwn</vt:lpstr>
      <vt:lpstr>Note – Following Along</vt:lpstr>
      <vt:lpstr>What to do with U-Boot?</vt:lpstr>
      <vt:lpstr>Linux Kernel Arguments</vt:lpstr>
      <vt:lpstr>Other Options with U-Boot</vt:lpstr>
      <vt:lpstr>What does this do?</vt:lpstr>
      <vt:lpstr>Shell  Rewriting Password</vt:lpstr>
      <vt:lpstr>Next Steps</vt:lpstr>
      <vt:lpstr>Embedded Android Example</vt:lpstr>
      <vt:lpstr>Step 1: FCC-ID</vt:lpstr>
      <vt:lpstr>FCC-ID: Modular Approval</vt:lpstr>
      <vt:lpstr>Step 2: Firmware Update</vt:lpstr>
      <vt:lpstr>Unpacking Firmware Update File</vt:lpstr>
      <vt:lpstr>Unpacking Firmware Update File</vt:lpstr>
      <vt:lpstr>Modifying the Root Filesystem</vt:lpstr>
      <vt:lpstr>Repack Root Filesystem</vt:lpstr>
      <vt:lpstr>Oops!</vt:lpstr>
      <vt:lpstr>“Signing” the Files</vt:lpstr>
      <vt:lpstr>Final Attack</vt:lpstr>
      <vt:lpstr>PowerPoint Presentation</vt:lpstr>
      <vt:lpstr>Android Bootloader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0x303 – Embedded Linux/Android Firmware &amp; Attacks</dc:title>
  <dc:creator>Colin O'Flynn</dc:creator>
  <cp:lastModifiedBy>Colin O'Flynn</cp:lastModifiedBy>
  <cp:revision>5</cp:revision>
  <dcterms:created xsi:type="dcterms:W3CDTF">2023-10-19T10:42:05Z</dcterms:created>
  <dcterms:modified xsi:type="dcterms:W3CDTF">2023-10-19T12:45:51Z</dcterms:modified>
</cp:coreProperties>
</file>